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slideLayouts/slideLayout3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18"/>
  </p:notesMasterIdLst>
  <p:handoutMasterIdLst>
    <p:handoutMasterId r:id="rId19"/>
  </p:handoutMasterIdLst>
  <p:sldIdLst>
    <p:sldId id="603" r:id="rId8"/>
    <p:sldId id="2340" r:id="rId9"/>
    <p:sldId id="739" r:id="rId10"/>
    <p:sldId id="2385" r:id="rId11"/>
    <p:sldId id="2394" r:id="rId12"/>
    <p:sldId id="2395" r:id="rId13"/>
    <p:sldId id="2397" r:id="rId14"/>
    <p:sldId id="2396" r:id="rId15"/>
    <p:sldId id="2398" r:id="rId16"/>
    <p:sldId id="582" r:id="rId17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5757"/>
    <a:srgbClr val="E0E0E0"/>
    <a:srgbClr val="221815"/>
    <a:srgbClr val="1D1D1A"/>
    <a:srgbClr val="91A2BF"/>
    <a:srgbClr val="66BA36"/>
    <a:srgbClr val="E4EBEA"/>
    <a:srgbClr val="C00000"/>
    <a:srgbClr val="FF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2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03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1813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19745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467180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github.com/chenzomi12/DeepLearningSystem" TargetMode="Externa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chenzomi12.github.io/" TargetMode="External"/><Relationship Id="rId5" Type="http://schemas.openxmlformats.org/officeDocument/2006/relationships/image" Target="../media/image1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81" r:id="rId9"/>
    <p:sldLayoutId id="2147483985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2023/11/22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  <p:sldLayoutId id="2147483986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91B0F90-5BB2-B14C-B80E-03C5582E7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98972"/>
            <a:ext cx="12174701" cy="6956972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62674" y="4149951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149951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692696"/>
            <a:ext cx="6409952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66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-AI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集群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(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存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)</a:t>
            </a:r>
            <a:endParaRPr lang="zh-CN" altLang="en-US" sz="66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7" y="1962001"/>
            <a:ext cx="11076543" cy="187220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96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存储</a:t>
            </a:r>
            <a:r>
              <a:rPr lang="en-US" altLang="zh-CN" sz="96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&amp;</a:t>
            </a:r>
            <a:r>
              <a:rPr lang="zh-CN" altLang="en-US" sz="96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大模型中挑战</a:t>
            </a:r>
            <a:endParaRPr lang="zh-CN" altLang="en-US" sz="115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2254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583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>
                <a:solidFill>
                  <a:schemeClr val="tx2"/>
                </a:solidFill>
                <a:latin typeface="+mn-ea"/>
              </a:rPr>
              <a:t>集群算力准备</a:t>
            </a:r>
            <a:endParaRPr kumimoji="1" lang="zh-CN" altLang="en-US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2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2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2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2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tx2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71FB515-8DA5-BC45-AB8F-4FA564D67B39}"/>
              </a:ext>
            </a:extLst>
          </p:cNvPr>
          <p:cNvGrpSpPr/>
          <p:nvPr/>
        </p:nvGrpSpPr>
        <p:grpSpPr>
          <a:xfrm>
            <a:off x="3920988" y="1477321"/>
            <a:ext cx="3891130" cy="2519345"/>
            <a:chOff x="4231956" y="1288662"/>
            <a:chExt cx="3402328" cy="2519345"/>
          </a:xfrm>
        </p:grpSpPr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BECA879D-29BA-A54D-AF2B-5E10567C55C2}"/>
                </a:ext>
              </a:extLst>
            </p:cNvPr>
            <p:cNvSpPr/>
            <p:nvPr/>
          </p:nvSpPr>
          <p:spPr>
            <a:xfrm>
              <a:off x="4231956" y="1288662"/>
              <a:ext cx="3380538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模型训练 </a:t>
              </a:r>
              <a:r>
                <a:rPr kumimoji="1" lang="en-US" altLang="zh-CN" b="1" dirty="0">
                  <a:solidFill>
                    <a:schemeClr val="tx2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 微调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ABEB599-D7A4-1245-BF25-E7B76A2C0D00}"/>
                </a:ext>
              </a:extLst>
            </p:cNvPr>
            <p:cNvSpPr/>
            <p:nvPr/>
          </p:nvSpPr>
          <p:spPr>
            <a:xfrm>
              <a:off x="4253747" y="1785758"/>
              <a:ext cx="2012723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4.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模型训练</a:t>
              </a:r>
            </a:p>
          </p:txBody>
        </p:sp>
        <p:sp>
          <p:nvSpPr>
            <p:cNvPr id="31" name="圆角矩形 30">
              <a:extLst>
                <a:ext uri="{FF2B5EF4-FFF2-40B4-BE49-F238E27FC236}">
                  <a16:creationId xmlns:a16="http://schemas.microsoft.com/office/drawing/2014/main" id="{7FF7058F-E62D-D74B-8ABC-396BCBD2E786}"/>
                </a:ext>
              </a:extLst>
            </p:cNvPr>
            <p:cNvSpPr/>
            <p:nvPr/>
          </p:nvSpPr>
          <p:spPr>
            <a:xfrm>
              <a:off x="4253742" y="2215182"/>
              <a:ext cx="2012722" cy="1592825"/>
            </a:xfrm>
            <a:prstGeom prst="roundRect">
              <a:avLst>
                <a:gd name="adj" fmla="val 742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32" name="圆角矩形 31">
              <a:extLst>
                <a:ext uri="{FF2B5EF4-FFF2-40B4-BE49-F238E27FC236}">
                  <a16:creationId xmlns:a16="http://schemas.microsoft.com/office/drawing/2014/main" id="{0C23B022-416C-5F45-81DF-E2D5369E64A8}"/>
                </a:ext>
              </a:extLst>
            </p:cNvPr>
            <p:cNvSpPr/>
            <p:nvPr/>
          </p:nvSpPr>
          <p:spPr>
            <a:xfrm>
              <a:off x="4374187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混合精度</a:t>
              </a:r>
            </a:p>
          </p:txBody>
        </p:sp>
        <p:sp>
          <p:nvSpPr>
            <p:cNvPr id="34" name="圆角矩形 33">
              <a:extLst>
                <a:ext uri="{FF2B5EF4-FFF2-40B4-BE49-F238E27FC236}">
                  <a16:creationId xmlns:a16="http://schemas.microsoft.com/office/drawing/2014/main" id="{1074A579-4115-4042-AC82-BFE200BAB226}"/>
                </a:ext>
              </a:extLst>
            </p:cNvPr>
            <p:cNvSpPr/>
            <p:nvPr/>
          </p:nvSpPr>
          <p:spPr>
            <a:xfrm>
              <a:off x="4374187" y="3329122"/>
              <a:ext cx="1760465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训练集群稳定性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D315ADF-F941-8B45-AE52-7A11F1D88C23}"/>
                </a:ext>
              </a:extLst>
            </p:cNvPr>
            <p:cNvSpPr/>
            <p:nvPr/>
          </p:nvSpPr>
          <p:spPr>
            <a:xfrm>
              <a:off x="6353509" y="1785758"/>
              <a:ext cx="1280775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6.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模型微调</a:t>
              </a:r>
            </a:p>
          </p:txBody>
        </p:sp>
        <p:sp>
          <p:nvSpPr>
            <p:cNvPr id="36" name="圆角矩形 35">
              <a:extLst>
                <a:ext uri="{FF2B5EF4-FFF2-40B4-BE49-F238E27FC236}">
                  <a16:creationId xmlns:a16="http://schemas.microsoft.com/office/drawing/2014/main" id="{B5DCFD3E-EEFA-7348-AD00-3A001207CF2D}"/>
                </a:ext>
              </a:extLst>
            </p:cNvPr>
            <p:cNvSpPr/>
            <p:nvPr/>
          </p:nvSpPr>
          <p:spPr>
            <a:xfrm>
              <a:off x="6353509" y="2215182"/>
              <a:ext cx="1280775" cy="1592825"/>
            </a:xfrm>
            <a:prstGeom prst="roundRect">
              <a:avLst>
                <a:gd name="adj" fmla="val 850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37" name="圆角矩形 36">
              <a:extLst>
                <a:ext uri="{FF2B5EF4-FFF2-40B4-BE49-F238E27FC236}">
                  <a16:creationId xmlns:a16="http://schemas.microsoft.com/office/drawing/2014/main" id="{1B84AB5B-C8BD-3E44-9F29-CF18B8CAF3D7}"/>
                </a:ext>
              </a:extLst>
            </p:cNvPr>
            <p:cNvSpPr/>
            <p:nvPr/>
          </p:nvSpPr>
          <p:spPr>
            <a:xfrm>
              <a:off x="6471877" y="2379909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全参微调</a:t>
              </a:r>
            </a:p>
          </p:txBody>
        </p:sp>
        <p:sp>
          <p:nvSpPr>
            <p:cNvPr id="38" name="圆角矩形 37">
              <a:extLst>
                <a:ext uri="{FF2B5EF4-FFF2-40B4-BE49-F238E27FC236}">
                  <a16:creationId xmlns:a16="http://schemas.microsoft.com/office/drawing/2014/main" id="{447E38B3-E690-8143-8B36-E6C120E625D7}"/>
                </a:ext>
              </a:extLst>
            </p:cNvPr>
            <p:cNvSpPr/>
            <p:nvPr/>
          </p:nvSpPr>
          <p:spPr>
            <a:xfrm>
              <a:off x="6471877" y="2853712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低参微调</a:t>
              </a:r>
            </a:p>
          </p:txBody>
        </p:sp>
        <p:sp>
          <p:nvSpPr>
            <p:cNvPr id="39" name="圆角矩形 38">
              <a:extLst>
                <a:ext uri="{FF2B5EF4-FFF2-40B4-BE49-F238E27FC236}">
                  <a16:creationId xmlns:a16="http://schemas.microsoft.com/office/drawing/2014/main" id="{728625CD-70D4-5044-84B8-5DF42842F212}"/>
                </a:ext>
              </a:extLst>
            </p:cNvPr>
            <p:cNvSpPr/>
            <p:nvPr/>
          </p:nvSpPr>
          <p:spPr>
            <a:xfrm>
              <a:off x="6471877" y="3327516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指令微调</a:t>
              </a:r>
            </a:p>
          </p:txBody>
        </p:sp>
        <p:sp>
          <p:nvSpPr>
            <p:cNvPr id="40" name="圆角矩形 39">
              <a:extLst>
                <a:ext uri="{FF2B5EF4-FFF2-40B4-BE49-F238E27FC236}">
                  <a16:creationId xmlns:a16="http://schemas.microsoft.com/office/drawing/2014/main" id="{64BE5E12-3765-A74D-A2E1-7FC6077B0937}"/>
                </a:ext>
              </a:extLst>
            </p:cNvPr>
            <p:cNvSpPr/>
            <p:nvPr/>
          </p:nvSpPr>
          <p:spPr>
            <a:xfrm>
              <a:off x="4877037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梯度检查</a:t>
              </a:r>
            </a:p>
          </p:txBody>
        </p:sp>
        <p:sp>
          <p:nvSpPr>
            <p:cNvPr id="41" name="圆角矩形 40">
              <a:extLst>
                <a:ext uri="{FF2B5EF4-FFF2-40B4-BE49-F238E27FC236}">
                  <a16:creationId xmlns:a16="http://schemas.microsoft.com/office/drawing/2014/main" id="{7043F888-21C7-8245-8BE5-540512ABBBF6}"/>
                </a:ext>
              </a:extLst>
            </p:cNvPr>
            <p:cNvSpPr/>
            <p:nvPr/>
          </p:nvSpPr>
          <p:spPr>
            <a:xfrm>
              <a:off x="5379886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梯度累积</a:t>
              </a:r>
            </a:p>
          </p:txBody>
        </p:sp>
        <p:sp>
          <p:nvSpPr>
            <p:cNvPr id="42" name="圆角矩形 41">
              <a:extLst>
                <a:ext uri="{FF2B5EF4-FFF2-40B4-BE49-F238E27FC236}">
                  <a16:creationId xmlns:a16="http://schemas.microsoft.com/office/drawing/2014/main" id="{1FEFCB3D-25F6-D747-92AF-9B303D1AFCB2}"/>
                </a:ext>
              </a:extLst>
            </p:cNvPr>
            <p:cNvSpPr/>
            <p:nvPr/>
          </p:nvSpPr>
          <p:spPr>
            <a:xfrm>
              <a:off x="4374188" y="2880226"/>
              <a:ext cx="1765846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5.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 分布式并行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DBA35242-0F36-1C4C-A25A-26F19AE7B24C}"/>
                </a:ext>
              </a:extLst>
            </p:cNvPr>
            <p:cNvSpPr/>
            <p:nvPr/>
          </p:nvSpPr>
          <p:spPr>
            <a:xfrm>
              <a:off x="5868903" y="2385542"/>
              <a:ext cx="31290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…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3F11F578-8BB8-FF4E-B178-98FC9F3BA62F}"/>
              </a:ext>
            </a:extLst>
          </p:cNvPr>
          <p:cNvGrpSpPr/>
          <p:nvPr/>
        </p:nvGrpSpPr>
        <p:grpSpPr>
          <a:xfrm>
            <a:off x="8488355" y="1476078"/>
            <a:ext cx="3000274" cy="2521830"/>
            <a:chOff x="8015389" y="1288662"/>
            <a:chExt cx="2407623" cy="2521830"/>
          </a:xfrm>
        </p:grpSpPr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3B02FAC4-2517-5547-AC49-C3FC699FFDF8}"/>
                </a:ext>
              </a:extLst>
            </p:cNvPr>
            <p:cNvSpPr/>
            <p:nvPr/>
          </p:nvSpPr>
          <p:spPr>
            <a:xfrm>
              <a:off x="8015389" y="1288662"/>
              <a:ext cx="2385850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模型验证 </a:t>
              </a:r>
              <a:r>
                <a:rPr kumimoji="1" lang="en-US" altLang="zh-CN" b="1" dirty="0">
                  <a:solidFill>
                    <a:schemeClr val="tx2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 推理部署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AFC160AC-5479-FF45-B4B0-B30015E44243}"/>
                </a:ext>
              </a:extLst>
            </p:cNvPr>
            <p:cNvSpPr/>
            <p:nvPr/>
          </p:nvSpPr>
          <p:spPr>
            <a:xfrm>
              <a:off x="8037163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7.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模型验证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7BE849B-7C36-EC45-9903-81EF4BFCAF7D}"/>
                </a:ext>
              </a:extLst>
            </p:cNvPr>
            <p:cNvSpPr/>
            <p:nvPr/>
          </p:nvSpPr>
          <p:spPr>
            <a:xfrm>
              <a:off x="8037161" y="2837967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8.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推理与智能体</a:t>
              </a:r>
            </a:p>
          </p:txBody>
        </p:sp>
        <p:sp>
          <p:nvSpPr>
            <p:cNvPr id="47" name="圆角矩形 46">
              <a:extLst>
                <a:ext uri="{FF2B5EF4-FFF2-40B4-BE49-F238E27FC236}">
                  <a16:creationId xmlns:a16="http://schemas.microsoft.com/office/drawing/2014/main" id="{D9E5A9AA-0708-D84F-81E8-C7934C68D631}"/>
                </a:ext>
              </a:extLst>
            </p:cNvPr>
            <p:cNvSpPr/>
            <p:nvPr/>
          </p:nvSpPr>
          <p:spPr>
            <a:xfrm>
              <a:off x="8037162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49" name="圆角矩形 48">
              <a:extLst>
                <a:ext uri="{FF2B5EF4-FFF2-40B4-BE49-F238E27FC236}">
                  <a16:creationId xmlns:a16="http://schemas.microsoft.com/office/drawing/2014/main" id="{12DD2068-5B24-8C42-99A9-F333035123B7}"/>
                </a:ext>
              </a:extLst>
            </p:cNvPr>
            <p:cNvSpPr/>
            <p:nvPr/>
          </p:nvSpPr>
          <p:spPr>
            <a:xfrm>
              <a:off x="8139303" y="2312202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下游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任务</a:t>
              </a:r>
            </a:p>
          </p:txBody>
        </p:sp>
        <p:sp>
          <p:nvSpPr>
            <p:cNvPr id="50" name="圆角矩形 49">
              <a:extLst>
                <a:ext uri="{FF2B5EF4-FFF2-40B4-BE49-F238E27FC236}">
                  <a16:creationId xmlns:a16="http://schemas.microsoft.com/office/drawing/2014/main" id="{474B9AAB-5FE0-1147-9B22-E610A589CD6C}"/>
                </a:ext>
              </a:extLst>
            </p:cNvPr>
            <p:cNvSpPr/>
            <p:nvPr/>
          </p:nvSpPr>
          <p:spPr>
            <a:xfrm>
              <a:off x="8850389" y="2312202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测评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标准</a:t>
              </a:r>
            </a:p>
          </p:txBody>
        </p:sp>
        <p:sp>
          <p:nvSpPr>
            <p:cNvPr id="51" name="圆角矩形 50">
              <a:extLst>
                <a:ext uri="{FF2B5EF4-FFF2-40B4-BE49-F238E27FC236}">
                  <a16:creationId xmlns:a16="http://schemas.microsoft.com/office/drawing/2014/main" id="{26C0764A-CD12-3942-B6A5-99FBDCB760F5}"/>
                </a:ext>
              </a:extLst>
            </p:cNvPr>
            <p:cNvSpPr/>
            <p:nvPr/>
          </p:nvSpPr>
          <p:spPr>
            <a:xfrm>
              <a:off x="9663615" y="2312202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bench</a:t>
              </a:r>
            </a:p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mark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  <p:sp>
          <p:nvSpPr>
            <p:cNvPr id="54" name="圆角矩形 53">
              <a:extLst>
                <a:ext uri="{FF2B5EF4-FFF2-40B4-BE49-F238E27FC236}">
                  <a16:creationId xmlns:a16="http://schemas.microsoft.com/office/drawing/2014/main" id="{96464FC8-1442-1749-8D64-C2F4FB48B780}"/>
                </a:ext>
              </a:extLst>
            </p:cNvPr>
            <p:cNvSpPr/>
            <p:nvPr/>
          </p:nvSpPr>
          <p:spPr>
            <a:xfrm>
              <a:off x="8037161" y="3269609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55" name="圆角矩形 54">
              <a:extLst>
                <a:ext uri="{FF2B5EF4-FFF2-40B4-BE49-F238E27FC236}">
                  <a16:creationId xmlns:a16="http://schemas.microsoft.com/office/drawing/2014/main" id="{599CF600-C4F0-6F44-A366-7A030C75BBAA}"/>
                </a:ext>
              </a:extLst>
            </p:cNvPr>
            <p:cNvSpPr/>
            <p:nvPr/>
          </p:nvSpPr>
          <p:spPr>
            <a:xfrm>
              <a:off x="8139302" y="3366629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量化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压缩</a:t>
              </a:r>
            </a:p>
          </p:txBody>
        </p:sp>
        <p:sp>
          <p:nvSpPr>
            <p:cNvPr id="56" name="圆角矩形 55">
              <a:extLst>
                <a:ext uri="{FF2B5EF4-FFF2-40B4-BE49-F238E27FC236}">
                  <a16:creationId xmlns:a16="http://schemas.microsoft.com/office/drawing/2014/main" id="{7C7A8E40-9654-4D41-A5F6-DEDC697F99C1}"/>
                </a:ext>
              </a:extLst>
            </p:cNvPr>
            <p:cNvSpPr/>
            <p:nvPr/>
          </p:nvSpPr>
          <p:spPr>
            <a:xfrm>
              <a:off x="8850388" y="3366629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推理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加速</a:t>
              </a:r>
            </a:p>
          </p:txBody>
        </p:sp>
        <p:sp>
          <p:nvSpPr>
            <p:cNvPr id="57" name="圆角矩形 56">
              <a:extLst>
                <a:ext uri="{FF2B5EF4-FFF2-40B4-BE49-F238E27FC236}">
                  <a16:creationId xmlns:a16="http://schemas.microsoft.com/office/drawing/2014/main" id="{D05732A5-4D72-924A-80D8-0B540DD4C072}"/>
                </a:ext>
              </a:extLst>
            </p:cNvPr>
            <p:cNvSpPr/>
            <p:nvPr/>
          </p:nvSpPr>
          <p:spPr>
            <a:xfrm>
              <a:off x="9663614" y="3366629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9.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 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Agent</a:t>
              </a: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智能体</a:t>
              </a:r>
            </a:p>
          </p:txBody>
        </p:sp>
      </p:grp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96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zh-CN" altLang="en-US" sz="2800" b="1" dirty="0">
                <a:solidFill>
                  <a:srgbClr val="92D050"/>
                </a:solidFill>
              </a:rPr>
              <a:t>内容背景</a:t>
            </a:r>
            <a:endParaRPr lang="en-US" altLang="zh-CN" sz="2800" b="1" dirty="0">
              <a:solidFill>
                <a:srgbClr val="92D050"/>
              </a:solidFill>
            </a:endParaRPr>
          </a:p>
          <a:p>
            <a:pPr marL="69419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Gill Sans MT" panose="020B0502020104020203" pitchFamily="34" charset="0"/>
              </a:rPr>
              <a:t>AI</a:t>
            </a:r>
            <a:r>
              <a:rPr lang="zh-CN" altLang="en-US" sz="2400" dirty="0">
                <a:latin typeface="Gill Sans MT" panose="020B0502020104020203" pitchFamily="34" charset="0"/>
              </a:rPr>
              <a:t> 集群 </a:t>
            </a:r>
            <a:r>
              <a:rPr lang="en-US" altLang="zh-CN" sz="2400" dirty="0">
                <a:latin typeface="Gill Sans MT" panose="020B0502020104020203" pitchFamily="34" charset="0"/>
              </a:rPr>
              <a:t>+</a:t>
            </a:r>
            <a:r>
              <a:rPr lang="zh-CN" altLang="en-US" sz="2400" dirty="0">
                <a:latin typeface="Gill Sans MT" panose="020B0502020104020203" pitchFamily="34" charset="0"/>
              </a:rPr>
              <a:t> 大模型</a:t>
            </a:r>
          </a:p>
          <a:p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数据存储现状和场景：</a:t>
            </a:r>
            <a:r>
              <a:rPr lang="zh-CN" altLang="en-US" sz="2000" dirty="0">
                <a:latin typeface="Gill Sans MT" panose="020B0502020104020203" pitchFamily="34" charset="0"/>
              </a:rPr>
              <a:t>存储软件类型、存储硬件类型的发展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大模型对存储的挑战：</a:t>
            </a:r>
            <a:r>
              <a:rPr lang="zh-CN" altLang="en-US" sz="2000" dirty="0">
                <a:latin typeface="Gill Sans MT" panose="020B0502020104020203" pitchFamily="34" charset="0"/>
              </a:rPr>
              <a:t>存储性能指标、存储遇到大模型挑战与新机会点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大模型训练</a:t>
            </a:r>
            <a:r>
              <a:rPr lang="en-US" altLang="zh-CN" sz="2400" b="1" dirty="0">
                <a:latin typeface="Gill Sans MT" panose="020B0502020104020203" pitchFamily="34" charset="0"/>
              </a:rPr>
              <a:t>CKPT</a:t>
            </a:r>
            <a:r>
              <a:rPr lang="zh-CN" altLang="en-US" sz="2400" b="1" dirty="0">
                <a:latin typeface="Gill Sans MT" panose="020B0502020104020203" pitchFamily="34" charset="0"/>
              </a:rPr>
              <a:t>优化：</a:t>
            </a:r>
            <a:r>
              <a:rPr lang="zh-CN" altLang="en-US" sz="2000" dirty="0">
                <a:latin typeface="Gill Sans MT" panose="020B0502020104020203" pitchFamily="34" charset="0"/>
              </a:rPr>
              <a:t>大模型训练过程、</a:t>
            </a:r>
            <a:r>
              <a:rPr lang="en-US" altLang="zh-CN" sz="2000" dirty="0">
                <a:latin typeface="Gill Sans MT" panose="020B0502020104020203" pitchFamily="34" charset="0"/>
              </a:rPr>
              <a:t>CKPT</a:t>
            </a:r>
            <a:r>
              <a:rPr lang="zh-CN" altLang="en-US" sz="2000" dirty="0">
                <a:latin typeface="Gill Sans MT" panose="020B0502020104020203" pitchFamily="34" charset="0"/>
              </a:rPr>
              <a:t>过程分解、</a:t>
            </a:r>
            <a:r>
              <a:rPr lang="en-US" altLang="zh-CN" sz="2000" dirty="0">
                <a:latin typeface="Gill Sans MT" panose="020B0502020104020203" pitchFamily="34" charset="0"/>
              </a:rPr>
              <a:t>CKPT</a:t>
            </a:r>
            <a:r>
              <a:rPr lang="zh-CN" altLang="en-US" sz="2000" dirty="0">
                <a:latin typeface="Gill Sans MT" panose="020B0502020104020203" pitchFamily="34" charset="0"/>
              </a:rPr>
              <a:t>优化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大模型时代对存储的思考：</a:t>
            </a:r>
            <a:r>
              <a:rPr lang="zh-CN" altLang="en-US" sz="2000" dirty="0">
                <a:latin typeface="Gill Sans MT" panose="020B0502020104020203" pitchFamily="34" charset="0"/>
              </a:rPr>
              <a:t>什么样的存储架构才是</a:t>
            </a:r>
            <a:r>
              <a:rPr lang="en-US" altLang="zh-CN" sz="2000" dirty="0"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latin typeface="Gill Sans MT" panose="020B0502020104020203" pitchFamily="34" charset="0"/>
              </a:rPr>
              <a:t>大模型时代的选择？</a:t>
            </a:r>
            <a:endParaRPr lang="en-US" altLang="zh-CN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236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C074AAB-A473-5D42-994A-26D72201BD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1.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大模型</a:t>
            </a:r>
            <a:r>
              <a:rPr lang="zh-CN" altLang="en-US" dirty="0"/>
              <a:t>存储</a:t>
            </a:r>
            <a:endParaRPr lang="en-US" altLang="zh-CN" dirty="0"/>
          </a:p>
          <a:p>
            <a:r>
              <a:rPr lang="zh-CN" altLang="en-US" dirty="0"/>
              <a:t>思考</a:t>
            </a:r>
            <a:endParaRPr lang="zh-CN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71318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BA56D3E-9297-724C-8005-1F7765086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大模型全流程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73C87CA-9DF9-EA44-9D87-9261E7CDA1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大模型全流程：数据获取、数据处理、模型训练、模型微调、模型评估、模型部署</a:t>
            </a:r>
            <a:endParaRPr lang="en-US" altLang="zh-CN" dirty="0"/>
          </a:p>
          <a:p>
            <a:r>
              <a:rPr lang="zh-CN" altLang="en-US" dirty="0"/>
              <a:t>全流程每个阶段都涉及数据的存储与访问，各阶段的数据也需要协同</a:t>
            </a:r>
          </a:p>
        </p:txBody>
      </p:sp>
    </p:spTree>
    <p:extLst>
      <p:ext uri="{BB962C8B-B14F-4D97-AF65-F5344CB8AC3E}">
        <p14:creationId xmlns:p14="http://schemas.microsoft.com/office/powerpoint/2010/main" val="1495647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F4ED291-BA9F-9D46-9BC3-66A5F2FC6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观点 </a:t>
            </a:r>
            <a:r>
              <a:rPr lang="en-US" altLang="zh-CN" dirty="0"/>
              <a:t>I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54DD40F5-2B4A-884D-B361-63B5450BC8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宏观上走向存算一体，走向近存加速；微观上会走向存算分离架构。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46323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61FD60-5A1F-904E-AB84-158DD68D5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近存计算的好处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8E0DFD-17CF-FF47-9D9A-DE4A631AD0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CN" altLang="en-US" dirty="0"/>
              <a:t>减少数据在片内和片外的流动搬运，所带来的性能开销，减少时延；</a:t>
            </a:r>
            <a:endParaRPr kumimoji="1" lang="en-US" altLang="zh-CN" dirty="0"/>
          </a:p>
          <a:p>
            <a:r>
              <a:rPr kumimoji="1" lang="zh-CN" altLang="en-US" dirty="0"/>
              <a:t>从而降低能耗，是系统架构发展的本质要求所驱动。</a:t>
            </a:r>
          </a:p>
        </p:txBody>
      </p:sp>
    </p:spTree>
    <p:extLst>
      <p:ext uri="{BB962C8B-B14F-4D97-AF65-F5344CB8AC3E}">
        <p14:creationId xmlns:p14="http://schemas.microsoft.com/office/powerpoint/2010/main" val="3600285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7438B8-48E2-5449-9A27-951D75AC5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存算分离的好处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2444C2-F2EA-384C-B83E-13B3CD199A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lvl="1" indent="-457200">
              <a:spcAft>
                <a:spcPts val="800"/>
              </a:spcAft>
              <a:buSzPct val="110000"/>
              <a:buFont typeface="+mj-lt"/>
              <a:buAutoNum type="arabicPeriod"/>
            </a:pPr>
            <a:r>
              <a:rPr lang="zh-CN" altLang="en-US" sz="2400" dirty="0">
                <a:latin typeface="Gill Sans MT" panose="020B0502020104020203" pitchFamily="34" charset="0"/>
              </a:rPr>
              <a:t>计算算力和存储能力能够根据自身业务动态 </a:t>
            </a:r>
            <a:r>
              <a:rPr lang="en-US" altLang="zh-CN" sz="2400" dirty="0">
                <a:latin typeface="Gill Sans MT" panose="020B0502020104020203" pitchFamily="34" charset="0"/>
              </a:rPr>
              <a:t>Scale</a:t>
            </a:r>
            <a:r>
              <a:rPr lang="zh-CN" altLang="en-US" sz="2400" dirty="0">
                <a:latin typeface="Gill Sans MT" panose="020B0502020104020203" pitchFamily="34" charset="0"/>
              </a:rPr>
              <a:t>，更容易扩展；</a:t>
            </a:r>
            <a:endParaRPr lang="en-US" altLang="zh-CN" sz="2400" dirty="0">
              <a:latin typeface="Gill Sans MT" panose="020B0502020104020203" pitchFamily="34" charset="0"/>
            </a:endParaRPr>
          </a:p>
          <a:p>
            <a:pPr marL="457200" lvl="1" indent="-457200">
              <a:spcAft>
                <a:spcPts val="800"/>
              </a:spcAft>
              <a:buSzPct val="110000"/>
              <a:buFont typeface="+mj-lt"/>
              <a:buAutoNum type="arabicPeriod"/>
            </a:pPr>
            <a:r>
              <a:rPr lang="zh-CN" altLang="en-US" sz="2400" dirty="0">
                <a:latin typeface="Gill Sans MT" panose="020B0502020104020203" pitchFamily="34" charset="0"/>
              </a:rPr>
              <a:t>计算、存储和网络关键指标不同，计算重吞吐，存储重稳定性，网络重时延；</a:t>
            </a:r>
            <a:endParaRPr lang="en-US" altLang="zh-CN" sz="2400" dirty="0">
              <a:latin typeface="Gill Sans MT" panose="020B0502020104020203" pitchFamily="34" charset="0"/>
            </a:endParaRPr>
          </a:p>
          <a:p>
            <a:pPr marL="457200" lvl="1" indent="-457200">
              <a:spcAft>
                <a:spcPts val="800"/>
              </a:spcAft>
              <a:buSzPct val="110000"/>
              <a:buFont typeface="+mj-lt"/>
              <a:buAutoNum type="arabicPeriod"/>
            </a:pPr>
            <a:r>
              <a:rPr lang="zh-CN" altLang="en-US" sz="2400" dirty="0">
                <a:latin typeface="Gill Sans MT" panose="020B0502020104020203" pitchFamily="34" charset="0"/>
              </a:rPr>
              <a:t>系统复杂度不同，存储对于系统复杂度容错率低，高可用度要求严苛；</a:t>
            </a:r>
            <a:endParaRPr lang="en-US" altLang="zh-CN" sz="2400" dirty="0">
              <a:latin typeface="Gill Sans MT" panose="020B0502020104020203" pitchFamily="34" charset="0"/>
            </a:endParaRPr>
          </a:p>
          <a:p>
            <a:pPr marL="457200" lvl="1" indent="-457200">
              <a:spcAft>
                <a:spcPts val="800"/>
              </a:spcAft>
              <a:buSzPct val="110000"/>
              <a:buFont typeface="+mj-lt"/>
              <a:buAutoNum type="arabicPeriod"/>
            </a:pPr>
            <a:r>
              <a:rPr kumimoji="1" lang="en-US" altLang="zh-CN" sz="2400" dirty="0"/>
              <a:t>NVIDIA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GH200</a:t>
            </a:r>
            <a:r>
              <a:rPr kumimoji="1" lang="zh-CN" altLang="en-US" sz="2400" dirty="0"/>
              <a:t> 本质上属于存算分离架构，逻辑上把节点的内存和显存结合一起，通过 </a:t>
            </a:r>
            <a:r>
              <a:rPr kumimoji="1" lang="en-US" altLang="zh-CN" sz="2400" dirty="0"/>
              <a:t>NVLink</a:t>
            </a:r>
            <a:r>
              <a:rPr kumimoji="1" lang="zh-CN" altLang="en-US" sz="2400" dirty="0"/>
              <a:t> 高速访问。</a:t>
            </a:r>
            <a:endParaRPr lang="zh-CN" altLang="en-US" sz="24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336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47AD72C-0F94-2146-A218-BB4BC79B7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NVIDIA</a:t>
            </a:r>
            <a:r>
              <a:rPr lang="zh-CN" altLang="en-US" dirty="0"/>
              <a:t> </a:t>
            </a:r>
            <a:r>
              <a:rPr lang="en-US" altLang="zh-CN"/>
              <a:t>GH200</a:t>
            </a:r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BBD9E886-965D-8540-A8F5-93B444E21B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765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30809</TotalTime>
  <Words>425</Words>
  <Application>Microsoft Macintosh PowerPoint</Application>
  <PresentationFormat>自定义</PresentationFormat>
  <Paragraphs>74</Paragraphs>
  <Slides>10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10</vt:i4>
      </vt:variant>
    </vt:vector>
  </HeadingPairs>
  <TitlesOfParts>
    <vt:vector size="26" baseType="lpstr">
      <vt:lpstr>黑体</vt:lpstr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关于本内容</vt:lpstr>
      <vt:lpstr>PowerPoint 演示文稿</vt:lpstr>
      <vt:lpstr>大模型全流程</vt:lpstr>
      <vt:lpstr>观点 I</vt:lpstr>
      <vt:lpstr>近存计算的好处</vt:lpstr>
      <vt:lpstr>存算分离的好处</vt:lpstr>
      <vt:lpstr>NVIDIA GH200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9873</cp:revision>
  <cp:lastPrinted>2023-09-08T09:14:01Z</cp:lastPrinted>
  <dcterms:created xsi:type="dcterms:W3CDTF">2020-08-28T08:44:19Z</dcterms:created>
  <dcterms:modified xsi:type="dcterms:W3CDTF">2023-11-22T12:29:44Z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